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70" r:id="rId2"/>
    <p:sldId id="271" r:id="rId3"/>
    <p:sldId id="272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8" r:id="rId12"/>
    <p:sldId id="279" r:id="rId13"/>
    <p:sldId id="267" r:id="rId14"/>
    <p:sldId id="269" r:id="rId15"/>
    <p:sldId id="276" r:id="rId16"/>
    <p:sldId id="277" r:id="rId17"/>
    <p:sldId id="273" r:id="rId18"/>
    <p:sldId id="280" r:id="rId19"/>
    <p:sldId id="281" r:id="rId20"/>
    <p:sldId id="282" r:id="rId21"/>
    <p:sldId id="283" r:id="rId22"/>
    <p:sldId id="285" r:id="rId23"/>
    <p:sldId id="284" r:id="rId24"/>
    <p:sldId id="289" r:id="rId25"/>
    <p:sldId id="286" r:id="rId26"/>
    <p:sldId id="288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30" r:id="rId40"/>
    <p:sldId id="331" r:id="rId41"/>
    <p:sldId id="332" r:id="rId42"/>
    <p:sldId id="333" r:id="rId43"/>
    <p:sldId id="301" r:id="rId44"/>
    <p:sldId id="302" r:id="rId45"/>
    <p:sldId id="304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6" r:id="rId58"/>
    <p:sldId id="315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90C86-E01B-475E-89C9-24DEE59894D4}" type="datetimeFigureOut">
              <a:rPr lang="ko-KR" altLang="en-US" smtClean="0"/>
              <a:t>2018-06-23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7B011-65F3-4479-B798-6D0BFDCCBD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1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1 “</a:t>
            </a:r>
            <a:r>
              <a:rPr lang="ko-KR" altLang="en-US" dirty="0" smtClean="0"/>
              <a:t>여러분은 다빈치 코드게임을 아시나요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화면 전환 후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 이제 제대로 사진이 올라왔네요</a:t>
            </a:r>
            <a:r>
              <a:rPr lang="en-US" altLang="ko-KR" dirty="0" smtClean="0"/>
              <a:t>~” </a:t>
            </a:r>
            <a:r>
              <a:rPr lang="ko-KR" altLang="en-US" dirty="0" smtClean="0"/>
              <a:t>그 이후 다빈치 코드 게임 간단하게 설명하면서 </a:t>
            </a:r>
            <a:endParaRPr lang="en-US" altLang="ko-KR" dirty="0" smtClean="0"/>
          </a:p>
          <a:p>
            <a:r>
              <a:rPr lang="ko-KR" altLang="en-US" dirty="0" err="1" smtClean="0"/>
              <a:t>리버싱과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연관지어</a:t>
            </a:r>
            <a:r>
              <a:rPr lang="ko-KR" altLang="en-US" dirty="0" smtClean="0"/>
              <a:t> 설명 하고 다시 영화 포스터를 로드시켜서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거대한 비밀 앞에 전세계가 숨죽인다 이 단어를</a:t>
            </a:r>
            <a:endParaRPr lang="en-US" altLang="ko-KR" dirty="0" smtClean="0"/>
          </a:p>
          <a:p>
            <a:r>
              <a:rPr lang="ko-KR" altLang="en-US" dirty="0" smtClean="0"/>
              <a:t>거대한 분석 앞에 프로그램 숨죽인다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바꾸고 </a:t>
            </a:r>
            <a:endParaRPr lang="en-US" altLang="ko-KR" dirty="0" smtClean="0"/>
          </a:p>
          <a:p>
            <a:r>
              <a:rPr lang="ko-KR" altLang="en-US" dirty="0" err="1" smtClean="0"/>
              <a:t>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행크스를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open secure lab</a:t>
            </a:r>
            <a:r>
              <a:rPr lang="ko-KR" altLang="en-US" dirty="0" smtClean="0"/>
              <a:t>으로 바꾸고 </a:t>
            </a:r>
            <a:endParaRPr lang="en-US" altLang="ko-KR" dirty="0" smtClean="0"/>
          </a:p>
          <a:p>
            <a:r>
              <a:rPr lang="ko-KR" altLang="en-US" dirty="0" smtClean="0"/>
              <a:t>다빈치 코드를 </a:t>
            </a:r>
            <a:r>
              <a:rPr lang="ko-KR" altLang="en-US" dirty="0" err="1" smtClean="0"/>
              <a:t>리버스</a:t>
            </a:r>
            <a:r>
              <a:rPr lang="ko-KR" altLang="en-US" dirty="0" smtClean="0"/>
              <a:t> 엔지니어링으로 바꾸는 시나리오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포스터가 바뀌듯이 실제 프로그램의 기능과 역할이 바뀌는 것이 </a:t>
            </a:r>
            <a:r>
              <a:rPr lang="ko-KR" altLang="en-US" dirty="0" err="1" smtClean="0"/>
              <a:t>리버싱입니다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2 </a:t>
            </a:r>
            <a:r>
              <a:rPr lang="ko-KR" altLang="en-US" dirty="0" smtClean="0"/>
              <a:t>그냥 바로 다빈치 코드 게임 사진 로딩 하고 </a:t>
            </a:r>
            <a:r>
              <a:rPr lang="ko-KR" altLang="en-US" dirty="0" err="1" smtClean="0"/>
              <a:t>리버싱</a:t>
            </a:r>
            <a:r>
              <a:rPr lang="ko-KR" altLang="en-US" dirty="0" smtClean="0"/>
              <a:t> 설명하는 시나리오 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9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8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4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11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7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94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2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1 “</a:t>
            </a:r>
            <a:r>
              <a:rPr lang="ko-KR" altLang="en-US" dirty="0" smtClean="0"/>
              <a:t>여러분은 다빈치 코드게임을 아시나요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 왠 영화 포스터가 떠있지 </a:t>
            </a:r>
            <a:r>
              <a:rPr lang="en-US" altLang="ko-KR" dirty="0" smtClean="0"/>
              <a:t>! </a:t>
            </a:r>
            <a:r>
              <a:rPr lang="en-US" altLang="ko-KR" dirty="0" err="1" smtClean="0"/>
              <a:t>Ppt</a:t>
            </a:r>
            <a:r>
              <a:rPr lang="ko-KR" altLang="en-US" dirty="0" smtClean="0"/>
              <a:t>가 말썽을 </a:t>
            </a:r>
            <a:r>
              <a:rPr lang="ko-KR" altLang="en-US" dirty="0" err="1" smtClean="0"/>
              <a:t>부리나봐요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화면 전환 후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 이제 제대로 사진이 올라왔네요</a:t>
            </a:r>
            <a:r>
              <a:rPr lang="en-US" altLang="ko-KR" dirty="0" smtClean="0"/>
              <a:t>~” </a:t>
            </a:r>
            <a:r>
              <a:rPr lang="ko-KR" altLang="en-US" dirty="0" smtClean="0"/>
              <a:t>그 이후 다빈치 코드 게임 간단하게 설명하면서 </a:t>
            </a:r>
            <a:endParaRPr lang="en-US" altLang="ko-KR" dirty="0" smtClean="0"/>
          </a:p>
          <a:p>
            <a:r>
              <a:rPr lang="ko-KR" altLang="en-US" dirty="0" err="1" smtClean="0"/>
              <a:t>리버싱과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연관지어</a:t>
            </a:r>
            <a:r>
              <a:rPr lang="ko-KR" altLang="en-US" dirty="0" smtClean="0"/>
              <a:t> 설명 하고 다시 영화 포스터를 로드시켜서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거대한 비밀 앞에 전세계가 숨죽인다 이 단어를</a:t>
            </a:r>
            <a:endParaRPr lang="en-US" altLang="ko-KR" dirty="0" smtClean="0"/>
          </a:p>
          <a:p>
            <a:r>
              <a:rPr lang="ko-KR" altLang="en-US" dirty="0" smtClean="0"/>
              <a:t>거대한 분석 앞에 프로그램 숨죽인다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바꾸고 </a:t>
            </a:r>
            <a:endParaRPr lang="en-US" altLang="ko-KR" dirty="0" smtClean="0"/>
          </a:p>
          <a:p>
            <a:r>
              <a:rPr lang="ko-KR" altLang="en-US" dirty="0" err="1" smtClean="0"/>
              <a:t>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행크스를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open secure lab</a:t>
            </a:r>
            <a:r>
              <a:rPr lang="ko-KR" altLang="en-US" dirty="0" smtClean="0"/>
              <a:t>으로 바꾸고 </a:t>
            </a:r>
            <a:endParaRPr lang="en-US" altLang="ko-KR" dirty="0" smtClean="0"/>
          </a:p>
          <a:p>
            <a:r>
              <a:rPr lang="ko-KR" altLang="en-US" dirty="0" smtClean="0"/>
              <a:t>다빈치 코드를 </a:t>
            </a:r>
            <a:r>
              <a:rPr lang="ko-KR" altLang="en-US" dirty="0" err="1" smtClean="0"/>
              <a:t>리버스</a:t>
            </a:r>
            <a:r>
              <a:rPr lang="ko-KR" altLang="en-US" dirty="0" smtClean="0"/>
              <a:t> 엔지니어링으로 바꾸는 시나리오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포스터가 바뀌듯이 실제 프로그램의 기능과 역할이 바뀌는 것이 </a:t>
            </a:r>
            <a:r>
              <a:rPr lang="ko-KR" altLang="en-US" dirty="0" err="1" smtClean="0"/>
              <a:t>리버싱입니다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2 </a:t>
            </a:r>
            <a:r>
              <a:rPr lang="ko-KR" altLang="en-US" dirty="0" smtClean="0"/>
              <a:t>그냥 바로 다빈치 코드 게임 사진 로딩 하고 </a:t>
            </a:r>
            <a:r>
              <a:rPr lang="ko-KR" altLang="en-US" dirty="0" err="1" smtClean="0"/>
              <a:t>리버싱</a:t>
            </a:r>
            <a:r>
              <a:rPr lang="ko-KR" altLang="en-US" dirty="0" smtClean="0"/>
              <a:t> 설명하는 시나리오 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2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2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09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7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68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9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35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98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23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1 “</a:t>
            </a:r>
            <a:r>
              <a:rPr lang="ko-KR" altLang="en-US" dirty="0" smtClean="0"/>
              <a:t>여러분은 다빈치 코드게임을 아시나요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어 왠 영화 포스터가 떠있지 </a:t>
            </a:r>
            <a:r>
              <a:rPr lang="en-US" altLang="ko-KR" dirty="0" smtClean="0"/>
              <a:t>! </a:t>
            </a:r>
            <a:r>
              <a:rPr lang="en-US" altLang="ko-KR" dirty="0" err="1" smtClean="0"/>
              <a:t>Ppt</a:t>
            </a:r>
            <a:r>
              <a:rPr lang="ko-KR" altLang="en-US" dirty="0" smtClean="0"/>
              <a:t>가 말썽을 </a:t>
            </a:r>
            <a:r>
              <a:rPr lang="ko-KR" altLang="en-US" dirty="0" err="1" smtClean="0"/>
              <a:t>부리나봐요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화면 전환 후</a:t>
            </a:r>
            <a:r>
              <a:rPr lang="en-US" altLang="ko-KR" dirty="0" smtClean="0"/>
              <a:t>) </a:t>
            </a:r>
            <a:r>
              <a:rPr lang="ko-KR" altLang="en-US" dirty="0" smtClean="0"/>
              <a:t>자 이제 제대로 사진이 올라왔네요</a:t>
            </a:r>
            <a:r>
              <a:rPr lang="en-US" altLang="ko-KR" dirty="0" smtClean="0"/>
              <a:t>~” </a:t>
            </a:r>
            <a:r>
              <a:rPr lang="ko-KR" altLang="en-US" dirty="0" smtClean="0"/>
              <a:t>그 이후 다빈치 코드 게임 간단하게 설명하면서 </a:t>
            </a:r>
            <a:endParaRPr lang="en-US" altLang="ko-KR" dirty="0" smtClean="0"/>
          </a:p>
          <a:p>
            <a:r>
              <a:rPr lang="ko-KR" altLang="en-US" dirty="0" err="1" smtClean="0"/>
              <a:t>리버싱과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연관지어</a:t>
            </a:r>
            <a:r>
              <a:rPr lang="ko-KR" altLang="en-US" dirty="0" smtClean="0"/>
              <a:t> 설명 하고 다시 영화 포스터를 로드시켜서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거대한 비밀 앞에 전세계가 숨죽인다 이 단어를</a:t>
            </a:r>
            <a:endParaRPr lang="en-US" altLang="ko-KR" dirty="0" smtClean="0"/>
          </a:p>
          <a:p>
            <a:r>
              <a:rPr lang="ko-KR" altLang="en-US" dirty="0" smtClean="0"/>
              <a:t>거대한 분석 앞에 프로그램 숨죽인다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바꾸고 </a:t>
            </a:r>
            <a:endParaRPr lang="en-US" altLang="ko-KR" dirty="0" smtClean="0"/>
          </a:p>
          <a:p>
            <a:r>
              <a:rPr lang="ko-KR" altLang="en-US" dirty="0" err="1" smtClean="0"/>
              <a:t>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행크스를</a:t>
            </a:r>
            <a:r>
              <a:rPr lang="ko-KR" altLang="en-US" dirty="0" smtClean="0"/>
              <a:t> </a:t>
            </a:r>
            <a:r>
              <a:rPr lang="en-US" altLang="ko-KR" dirty="0" smtClean="0"/>
              <a:t>open secure lab</a:t>
            </a:r>
            <a:r>
              <a:rPr lang="ko-KR" altLang="en-US" dirty="0" smtClean="0"/>
              <a:t>으로 바꾸고 </a:t>
            </a:r>
            <a:endParaRPr lang="en-US" altLang="ko-KR" dirty="0" smtClean="0"/>
          </a:p>
          <a:p>
            <a:r>
              <a:rPr lang="ko-KR" altLang="en-US" dirty="0" smtClean="0"/>
              <a:t>다빈치 코드를 </a:t>
            </a:r>
            <a:r>
              <a:rPr lang="ko-KR" altLang="en-US" dirty="0" err="1" smtClean="0"/>
              <a:t>리버스</a:t>
            </a:r>
            <a:r>
              <a:rPr lang="ko-KR" altLang="en-US" dirty="0" smtClean="0"/>
              <a:t> 엔지니어링으로 바꾸는 시나리오 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포스터가 바뀌듯이 실제 프로그램의 기능과 역할이 바뀌는 것이 </a:t>
            </a:r>
            <a:r>
              <a:rPr lang="ko-KR" altLang="en-US" dirty="0" err="1" smtClean="0"/>
              <a:t>리버싱입니다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시나리오 </a:t>
            </a:r>
            <a:r>
              <a:rPr lang="en-US" altLang="ko-KR" dirty="0" smtClean="0"/>
              <a:t>2 </a:t>
            </a:r>
            <a:r>
              <a:rPr lang="ko-KR" altLang="en-US" dirty="0" smtClean="0"/>
              <a:t>그냥 바로 다빈치 코드 게임 사진 로딩 하고 </a:t>
            </a:r>
            <a:r>
              <a:rPr lang="ko-KR" altLang="en-US" dirty="0" err="1" smtClean="0"/>
              <a:t>리버싱</a:t>
            </a:r>
            <a:r>
              <a:rPr lang="ko-KR" altLang="en-US" dirty="0" smtClean="0"/>
              <a:t> 설명하는 시나리오 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05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60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63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67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50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67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15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19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32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16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9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시나리오 </a:t>
            </a:r>
            <a:endParaRPr lang="en-US" altLang="ko-KR" dirty="0" smtClean="0"/>
          </a:p>
          <a:p>
            <a:r>
              <a:rPr lang="ko-KR" altLang="en-US" dirty="0" smtClean="0"/>
              <a:t>일단 발표에 강제로 참여할 수 있게 하는 방법으로 사용할 것임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3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0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06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49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896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7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306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82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351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62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7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807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504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014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09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59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096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394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4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55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1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11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2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395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85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492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24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해당 바이너리의  클래스 네임이 깨어진 유니코드로 보여서 상당히 지저분하다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이것을 수정하는 방법에 대해서 알아보도록 하겠다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69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2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4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9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283F-0397-437D-800F-C330579BFE50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6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07" y="6311900"/>
            <a:ext cx="1798320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0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6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AF5-C44A-4044-A8F5-36635FB7ED5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4247-0E32-4773-A6F0-BA617C77F8B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1993-constant.tistor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198" y="1981199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 smtClean="0"/>
              <a:t>리버스엔지니어링</a:t>
            </a:r>
            <a:r>
              <a:rPr lang="en-US" altLang="ko-KR" sz="4800" b="1" dirty="0" smtClean="0"/>
              <a:t>, </a:t>
            </a:r>
            <a:r>
              <a:rPr lang="ko-KR" altLang="en-US" sz="4800" b="1" dirty="0" smtClean="0"/>
              <a:t>게임을 파헤치다</a:t>
            </a:r>
            <a:r>
              <a:rPr lang="en-US" altLang="ko-KR" sz="4800" b="1" dirty="0" smtClean="0"/>
              <a:t>.</a:t>
            </a:r>
            <a:endParaRPr lang="ko-KR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6464" y="6180666"/>
            <a:ext cx="16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2018.06.23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2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2133" y="3005599"/>
            <a:ext cx="4842934" cy="846802"/>
            <a:chOff x="2002307" y="3152001"/>
            <a:chExt cx="4842934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2002307" y="3152001"/>
              <a:ext cx="4842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두뇌를 굴려봐요</a:t>
              </a:r>
              <a:endParaRPr lang="en-US" altLang="ko-KR" sz="30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1506" y="3629471"/>
              <a:ext cx="248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2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477452" y="2631139"/>
            <a:ext cx="55419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타깃 선정</a:t>
            </a:r>
            <a:endParaRPr lang="en-US" altLang="ko-KR" sz="9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2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1026" name="Picture 2" descr="ì¤ë½ì¤ í¬í¸ë¦¬ì¤ 2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16" y="1265270"/>
            <a:ext cx="8482584" cy="47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693858" y="2631139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시나리오</a:t>
            </a:r>
            <a:endParaRPr lang="en-US" altLang="ko-KR" sz="9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4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21" y="3266489"/>
            <a:ext cx="1196700" cy="106615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577373" y="3299976"/>
            <a:ext cx="752475" cy="971550"/>
            <a:chOff x="4638765" y="1773923"/>
            <a:chExt cx="752475" cy="9715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8765" y="1773923"/>
              <a:ext cx="752475" cy="97155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4859867" y="2159958"/>
              <a:ext cx="355600" cy="471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37466" y="4271526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전</a:t>
            </a:r>
          </a:p>
        </p:txBody>
      </p:sp>
      <p:sp>
        <p:nvSpPr>
          <p:cNvPr id="10" name="위로 구부러진 화살표 9"/>
          <p:cNvSpPr/>
          <p:nvPr/>
        </p:nvSpPr>
        <p:spPr>
          <a:xfrm>
            <a:off x="2641600" y="4891091"/>
            <a:ext cx="7064901" cy="1187973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061783" y="2199548"/>
            <a:ext cx="1196700" cy="1066151"/>
            <a:chOff x="5977118" y="980354"/>
            <a:chExt cx="1196700" cy="1066151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118" y="980354"/>
              <a:ext cx="1196700" cy="1066151"/>
            </a:xfrm>
            <a:prstGeom prst="rect">
              <a:avLst/>
            </a:prstGeom>
          </p:spPr>
        </p:pic>
        <p:pic>
          <p:nvPicPr>
            <p:cNvPr id="1026" name="Picture 2" descr="올리디버거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114" y="1279019"/>
              <a:ext cx="698706" cy="1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8954027" y="3353456"/>
            <a:ext cx="752475" cy="971550"/>
            <a:chOff x="6371372" y="2470245"/>
            <a:chExt cx="752475" cy="971550"/>
          </a:xfrm>
        </p:grpSpPr>
        <p:grpSp>
          <p:nvGrpSpPr>
            <p:cNvPr id="24" name="그룹 23"/>
            <p:cNvGrpSpPr/>
            <p:nvPr/>
          </p:nvGrpSpPr>
          <p:grpSpPr>
            <a:xfrm>
              <a:off x="6371372" y="2470245"/>
              <a:ext cx="752475" cy="971550"/>
              <a:chOff x="4638765" y="1773923"/>
              <a:chExt cx="752475" cy="971550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8765" y="1773923"/>
                <a:ext cx="752475" cy="971550"/>
              </a:xfrm>
              <a:prstGeom prst="rect">
                <a:avLst/>
              </a:prstGeom>
            </p:spPr>
          </p:pic>
          <p:sp>
            <p:nvSpPr>
              <p:cNvPr id="26" name="직사각형 25"/>
              <p:cNvSpPr/>
              <p:nvPr/>
            </p:nvSpPr>
            <p:spPr>
              <a:xfrm>
                <a:off x="4859867" y="2159958"/>
                <a:ext cx="355600" cy="471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632" y="2949796"/>
              <a:ext cx="450533" cy="282893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300218"/>
            <a:ext cx="1196700" cy="106615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19" y="4587151"/>
            <a:ext cx="1196700" cy="1066151"/>
          </a:xfrm>
          <a:prstGeom prst="rect">
            <a:avLst/>
          </a:prstGeom>
        </p:spPr>
      </p:pic>
      <p:pic>
        <p:nvPicPr>
          <p:cNvPr id="1032" name="Picture 8" descr="관련 이미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78" y="3498303"/>
            <a:ext cx="561652" cy="4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22261" y="4271529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후</a:t>
            </a:r>
          </a:p>
        </p:txBody>
      </p:sp>
      <p:cxnSp>
        <p:nvCxnSpPr>
          <p:cNvPr id="16" name="직선 화살표 연결선 15"/>
          <p:cNvCxnSpPr>
            <a:stCxn id="5" idx="3"/>
            <a:endCxn id="20" idx="1"/>
          </p:cNvCxnSpPr>
          <p:nvPr/>
        </p:nvCxnSpPr>
        <p:spPr>
          <a:xfrm flipV="1">
            <a:off x="4329848" y="2732624"/>
            <a:ext cx="1731935" cy="10531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5" idx="3"/>
            <a:endCxn id="28" idx="1"/>
          </p:cNvCxnSpPr>
          <p:nvPr/>
        </p:nvCxnSpPr>
        <p:spPr>
          <a:xfrm>
            <a:off x="4329848" y="3785751"/>
            <a:ext cx="1715005" cy="475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5" idx="3"/>
            <a:endCxn id="29" idx="1"/>
          </p:cNvCxnSpPr>
          <p:nvPr/>
        </p:nvCxnSpPr>
        <p:spPr>
          <a:xfrm>
            <a:off x="4329848" y="3785751"/>
            <a:ext cx="1748871" cy="1334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97599" y="5575392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중</a:t>
            </a:r>
          </a:p>
        </p:txBody>
      </p:sp>
      <p:cxnSp>
        <p:nvCxnSpPr>
          <p:cNvPr id="38" name="직선 화살표 연결선 37"/>
          <p:cNvCxnSpPr>
            <a:stCxn id="20" idx="3"/>
          </p:cNvCxnSpPr>
          <p:nvPr/>
        </p:nvCxnSpPr>
        <p:spPr>
          <a:xfrm>
            <a:off x="7258483" y="2732624"/>
            <a:ext cx="1597644" cy="953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28" idx="3"/>
          </p:cNvCxnSpPr>
          <p:nvPr/>
        </p:nvCxnSpPr>
        <p:spPr>
          <a:xfrm flipV="1">
            <a:off x="7241553" y="3833007"/>
            <a:ext cx="1580708" cy="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9" idx="3"/>
          </p:cNvCxnSpPr>
          <p:nvPr/>
        </p:nvCxnSpPr>
        <p:spPr>
          <a:xfrm flipV="1">
            <a:off x="7275419" y="4115900"/>
            <a:ext cx="1546842" cy="1004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91" b="100000" l="4751" r="96556"/>
                    </a14:imgEffect>
                  </a14:imgLayer>
                </a14:imgProps>
              </a:ext>
            </a:extLst>
          </a:blip>
          <a:srcRect t="17622"/>
          <a:stretch/>
        </p:blipFill>
        <p:spPr>
          <a:xfrm>
            <a:off x="6013736" y="997305"/>
            <a:ext cx="1191194" cy="712066"/>
          </a:xfrm>
          <a:prstGeom prst="rect">
            <a:avLst/>
          </a:prstGeom>
        </p:spPr>
      </p:pic>
      <p:sp>
        <p:nvSpPr>
          <p:cNvPr id="46" name="아래쪽 화살표 45"/>
          <p:cNvSpPr/>
          <p:nvPr/>
        </p:nvSpPr>
        <p:spPr>
          <a:xfrm>
            <a:off x="6326345" y="1743238"/>
            <a:ext cx="561652" cy="297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34161" y="2189854"/>
            <a:ext cx="1254525" cy="1113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9118" y="4747670"/>
            <a:ext cx="470941" cy="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21" y="3266489"/>
            <a:ext cx="1196700" cy="106615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577373" y="3299976"/>
            <a:ext cx="752475" cy="971550"/>
            <a:chOff x="4638765" y="1773923"/>
            <a:chExt cx="752475" cy="9715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8765" y="1773923"/>
              <a:ext cx="752475" cy="97155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4859867" y="2159958"/>
              <a:ext cx="355600" cy="471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37466" y="4271526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전</a:t>
            </a:r>
          </a:p>
        </p:txBody>
      </p:sp>
      <p:sp>
        <p:nvSpPr>
          <p:cNvPr id="10" name="위로 구부러진 화살표 9"/>
          <p:cNvSpPr/>
          <p:nvPr/>
        </p:nvSpPr>
        <p:spPr>
          <a:xfrm>
            <a:off x="2641600" y="4891091"/>
            <a:ext cx="7064901" cy="1187973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061783" y="2199548"/>
            <a:ext cx="1196700" cy="1066151"/>
            <a:chOff x="5977118" y="980354"/>
            <a:chExt cx="1196700" cy="1066151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118" y="980354"/>
              <a:ext cx="1196700" cy="1066151"/>
            </a:xfrm>
            <a:prstGeom prst="rect">
              <a:avLst/>
            </a:prstGeom>
          </p:spPr>
        </p:pic>
        <p:pic>
          <p:nvPicPr>
            <p:cNvPr id="1026" name="Picture 2" descr="올리디버거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114" y="1279019"/>
              <a:ext cx="698706" cy="1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8954027" y="3353456"/>
            <a:ext cx="752475" cy="971550"/>
            <a:chOff x="6371372" y="2470245"/>
            <a:chExt cx="752475" cy="971550"/>
          </a:xfrm>
        </p:grpSpPr>
        <p:grpSp>
          <p:nvGrpSpPr>
            <p:cNvPr id="24" name="그룹 23"/>
            <p:cNvGrpSpPr/>
            <p:nvPr/>
          </p:nvGrpSpPr>
          <p:grpSpPr>
            <a:xfrm>
              <a:off x="6371372" y="2470245"/>
              <a:ext cx="752475" cy="971550"/>
              <a:chOff x="4638765" y="1773923"/>
              <a:chExt cx="752475" cy="971550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8765" y="1773923"/>
                <a:ext cx="752475" cy="971550"/>
              </a:xfrm>
              <a:prstGeom prst="rect">
                <a:avLst/>
              </a:prstGeom>
            </p:spPr>
          </p:pic>
          <p:sp>
            <p:nvSpPr>
              <p:cNvPr id="26" name="직사각형 25"/>
              <p:cNvSpPr/>
              <p:nvPr/>
            </p:nvSpPr>
            <p:spPr>
              <a:xfrm>
                <a:off x="4859867" y="2159958"/>
                <a:ext cx="355600" cy="471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632" y="2949796"/>
              <a:ext cx="450533" cy="282893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300218"/>
            <a:ext cx="1196700" cy="106615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19" y="4587151"/>
            <a:ext cx="1196700" cy="1066151"/>
          </a:xfrm>
          <a:prstGeom prst="rect">
            <a:avLst/>
          </a:prstGeom>
        </p:spPr>
      </p:pic>
      <p:pic>
        <p:nvPicPr>
          <p:cNvPr id="1032" name="Picture 8" descr="관련 이미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78" y="3498303"/>
            <a:ext cx="561652" cy="4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22261" y="4271529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후</a:t>
            </a:r>
          </a:p>
        </p:txBody>
      </p:sp>
      <p:cxnSp>
        <p:nvCxnSpPr>
          <p:cNvPr id="16" name="직선 화살표 연결선 15"/>
          <p:cNvCxnSpPr>
            <a:stCxn id="5" idx="3"/>
            <a:endCxn id="20" idx="1"/>
          </p:cNvCxnSpPr>
          <p:nvPr/>
        </p:nvCxnSpPr>
        <p:spPr>
          <a:xfrm flipV="1">
            <a:off x="4329848" y="2732624"/>
            <a:ext cx="1731935" cy="10531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5" idx="3"/>
            <a:endCxn id="28" idx="1"/>
          </p:cNvCxnSpPr>
          <p:nvPr/>
        </p:nvCxnSpPr>
        <p:spPr>
          <a:xfrm>
            <a:off x="4329848" y="3785751"/>
            <a:ext cx="1715005" cy="475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5" idx="3"/>
            <a:endCxn id="29" idx="1"/>
          </p:cNvCxnSpPr>
          <p:nvPr/>
        </p:nvCxnSpPr>
        <p:spPr>
          <a:xfrm>
            <a:off x="4329848" y="3785751"/>
            <a:ext cx="1748871" cy="1334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97599" y="5575392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중</a:t>
            </a:r>
          </a:p>
        </p:txBody>
      </p:sp>
      <p:cxnSp>
        <p:nvCxnSpPr>
          <p:cNvPr id="38" name="직선 화살표 연결선 37"/>
          <p:cNvCxnSpPr>
            <a:stCxn id="20" idx="3"/>
          </p:cNvCxnSpPr>
          <p:nvPr/>
        </p:nvCxnSpPr>
        <p:spPr>
          <a:xfrm>
            <a:off x="7258483" y="2732624"/>
            <a:ext cx="1597644" cy="953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28" idx="3"/>
          </p:cNvCxnSpPr>
          <p:nvPr/>
        </p:nvCxnSpPr>
        <p:spPr>
          <a:xfrm flipV="1">
            <a:off x="7241553" y="3833007"/>
            <a:ext cx="1580708" cy="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9" idx="3"/>
          </p:cNvCxnSpPr>
          <p:nvPr/>
        </p:nvCxnSpPr>
        <p:spPr>
          <a:xfrm flipV="1">
            <a:off x="7275419" y="4115900"/>
            <a:ext cx="1546842" cy="1004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91" b="100000" l="4751" r="96556"/>
                    </a14:imgEffect>
                  </a14:imgLayer>
                </a14:imgProps>
              </a:ext>
            </a:extLst>
          </a:blip>
          <a:srcRect t="17622"/>
          <a:stretch/>
        </p:blipFill>
        <p:spPr>
          <a:xfrm>
            <a:off x="6013736" y="997305"/>
            <a:ext cx="1191194" cy="712066"/>
          </a:xfrm>
          <a:prstGeom prst="rect">
            <a:avLst/>
          </a:prstGeom>
        </p:spPr>
      </p:pic>
      <p:sp>
        <p:nvSpPr>
          <p:cNvPr id="46" name="아래쪽 화살표 45"/>
          <p:cNvSpPr/>
          <p:nvPr/>
        </p:nvSpPr>
        <p:spPr>
          <a:xfrm>
            <a:off x="6326345" y="1743238"/>
            <a:ext cx="561652" cy="297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34161" y="3307455"/>
            <a:ext cx="1254525" cy="1113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9118" y="4747670"/>
            <a:ext cx="470941" cy="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21" y="3266489"/>
            <a:ext cx="1196700" cy="106615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577373" y="3299976"/>
            <a:ext cx="752475" cy="971550"/>
            <a:chOff x="4638765" y="1773923"/>
            <a:chExt cx="752475" cy="9715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8765" y="1773923"/>
              <a:ext cx="752475" cy="971550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4859867" y="2159958"/>
              <a:ext cx="355600" cy="471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37466" y="4271526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전</a:t>
            </a:r>
          </a:p>
        </p:txBody>
      </p:sp>
      <p:sp>
        <p:nvSpPr>
          <p:cNvPr id="10" name="위로 구부러진 화살표 9"/>
          <p:cNvSpPr/>
          <p:nvPr/>
        </p:nvSpPr>
        <p:spPr>
          <a:xfrm>
            <a:off x="2641600" y="4891091"/>
            <a:ext cx="7064901" cy="1187973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061783" y="2199548"/>
            <a:ext cx="1196700" cy="1066151"/>
            <a:chOff x="5977118" y="980354"/>
            <a:chExt cx="1196700" cy="1066151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7118" y="980354"/>
              <a:ext cx="1196700" cy="1066151"/>
            </a:xfrm>
            <a:prstGeom prst="rect">
              <a:avLst/>
            </a:prstGeom>
          </p:spPr>
        </p:pic>
        <p:pic>
          <p:nvPicPr>
            <p:cNvPr id="1026" name="Picture 2" descr="올리디버거에 대한 이미지 검색결과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114" y="1279019"/>
              <a:ext cx="698706" cy="1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8954027" y="3353456"/>
            <a:ext cx="752475" cy="971550"/>
            <a:chOff x="6371372" y="2470245"/>
            <a:chExt cx="752475" cy="971550"/>
          </a:xfrm>
        </p:grpSpPr>
        <p:grpSp>
          <p:nvGrpSpPr>
            <p:cNvPr id="24" name="그룹 23"/>
            <p:cNvGrpSpPr/>
            <p:nvPr/>
          </p:nvGrpSpPr>
          <p:grpSpPr>
            <a:xfrm>
              <a:off x="6371372" y="2470245"/>
              <a:ext cx="752475" cy="971550"/>
              <a:chOff x="4638765" y="1773923"/>
              <a:chExt cx="752475" cy="971550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8765" y="1773923"/>
                <a:ext cx="752475" cy="971550"/>
              </a:xfrm>
              <a:prstGeom prst="rect">
                <a:avLst/>
              </a:prstGeom>
            </p:spPr>
          </p:pic>
          <p:sp>
            <p:nvSpPr>
              <p:cNvPr id="26" name="직사각형 25"/>
              <p:cNvSpPr/>
              <p:nvPr/>
            </p:nvSpPr>
            <p:spPr>
              <a:xfrm>
                <a:off x="4859867" y="2159958"/>
                <a:ext cx="355600" cy="4717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632" y="2949796"/>
              <a:ext cx="450533" cy="282893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300218"/>
            <a:ext cx="1196700" cy="106615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19" y="4587151"/>
            <a:ext cx="1196700" cy="1066151"/>
          </a:xfrm>
          <a:prstGeom prst="rect">
            <a:avLst/>
          </a:prstGeom>
        </p:spPr>
      </p:pic>
      <p:pic>
        <p:nvPicPr>
          <p:cNvPr id="1032" name="Picture 8" descr="관련 이미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78" y="3498303"/>
            <a:ext cx="561652" cy="42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22261" y="4271529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후</a:t>
            </a:r>
          </a:p>
        </p:txBody>
      </p:sp>
      <p:cxnSp>
        <p:nvCxnSpPr>
          <p:cNvPr id="16" name="직선 화살표 연결선 15"/>
          <p:cNvCxnSpPr>
            <a:stCxn id="5" idx="3"/>
            <a:endCxn id="20" idx="1"/>
          </p:cNvCxnSpPr>
          <p:nvPr/>
        </p:nvCxnSpPr>
        <p:spPr>
          <a:xfrm flipV="1">
            <a:off x="4329848" y="2732624"/>
            <a:ext cx="1731935" cy="10531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5" idx="3"/>
            <a:endCxn id="28" idx="1"/>
          </p:cNvCxnSpPr>
          <p:nvPr/>
        </p:nvCxnSpPr>
        <p:spPr>
          <a:xfrm>
            <a:off x="4329848" y="3785751"/>
            <a:ext cx="1715005" cy="475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5" idx="3"/>
            <a:endCxn id="29" idx="1"/>
          </p:cNvCxnSpPr>
          <p:nvPr/>
        </p:nvCxnSpPr>
        <p:spPr>
          <a:xfrm>
            <a:off x="4329848" y="3785751"/>
            <a:ext cx="1748871" cy="13344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97599" y="5575392"/>
            <a:ext cx="99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조작 중</a:t>
            </a:r>
          </a:p>
        </p:txBody>
      </p:sp>
      <p:cxnSp>
        <p:nvCxnSpPr>
          <p:cNvPr id="38" name="직선 화살표 연결선 37"/>
          <p:cNvCxnSpPr>
            <a:stCxn id="20" idx="3"/>
          </p:cNvCxnSpPr>
          <p:nvPr/>
        </p:nvCxnSpPr>
        <p:spPr>
          <a:xfrm>
            <a:off x="7258483" y="2732624"/>
            <a:ext cx="1597644" cy="953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>
            <a:stCxn id="28" idx="3"/>
          </p:cNvCxnSpPr>
          <p:nvPr/>
        </p:nvCxnSpPr>
        <p:spPr>
          <a:xfrm flipV="1">
            <a:off x="7241553" y="3833007"/>
            <a:ext cx="1580708" cy="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9" idx="3"/>
          </p:cNvCxnSpPr>
          <p:nvPr/>
        </p:nvCxnSpPr>
        <p:spPr>
          <a:xfrm flipV="1">
            <a:off x="7275419" y="4115900"/>
            <a:ext cx="1546842" cy="1004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91" b="100000" l="4751" r="96556"/>
                    </a14:imgEffect>
                  </a14:imgLayer>
                </a14:imgProps>
              </a:ext>
            </a:extLst>
          </a:blip>
          <a:srcRect t="17622"/>
          <a:stretch/>
        </p:blipFill>
        <p:spPr>
          <a:xfrm>
            <a:off x="6013736" y="997305"/>
            <a:ext cx="1191194" cy="712066"/>
          </a:xfrm>
          <a:prstGeom prst="rect">
            <a:avLst/>
          </a:prstGeom>
        </p:spPr>
      </p:pic>
      <p:sp>
        <p:nvSpPr>
          <p:cNvPr id="46" name="아래쪽 화살표 45"/>
          <p:cNvSpPr/>
          <p:nvPr/>
        </p:nvSpPr>
        <p:spPr>
          <a:xfrm>
            <a:off x="6326345" y="1743238"/>
            <a:ext cx="561652" cy="2974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51094" y="4560520"/>
            <a:ext cx="1254525" cy="1113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9118" y="4747670"/>
            <a:ext cx="470941" cy="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프로그램 실행 시 이름을 쓱싹</a:t>
            </a:r>
            <a:r>
              <a:rPr lang="en-US" altLang="ko-KR" b="1" dirty="0" smtClean="0">
                <a:solidFill>
                  <a:prstClr val="black"/>
                </a:solidFill>
              </a:rPr>
              <a:t>~ !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687" y="1828477"/>
            <a:ext cx="50006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어떻게 하는 걸까요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534" y="1475050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CASE 1. Editor</a:t>
            </a:r>
            <a:r>
              <a:rPr lang="ko-KR" altLang="en-US" b="1" dirty="0" smtClean="0">
                <a:solidFill>
                  <a:prstClr val="black"/>
                </a:solidFill>
              </a:rPr>
              <a:t>에서 변경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11" y="2259698"/>
            <a:ext cx="10394457" cy="1181190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03" y="3953240"/>
            <a:ext cx="10393200" cy="11808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206348" y="3953240"/>
            <a:ext cx="2262909" cy="118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7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어떻게 하는 걸까요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534" y="1475050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CASE 2. Debugger</a:t>
            </a:r>
            <a:r>
              <a:rPr lang="ko-KR" altLang="en-US" b="1" dirty="0" smtClean="0">
                <a:solidFill>
                  <a:prstClr val="black"/>
                </a:solidFill>
              </a:rPr>
              <a:t>에서 변경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9" y="3747409"/>
            <a:ext cx="9506850" cy="119873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00800" y="4305796"/>
            <a:ext cx="4334934" cy="312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3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788" y="3021196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AGENDA</a:t>
            </a:r>
            <a:endParaRPr lang="en-US" altLang="ko-KR" sz="4700" b="1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583832" y="2615886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71812" y="2828836"/>
            <a:ext cx="6646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Difficult reversing?</a:t>
            </a:r>
            <a:endParaRPr lang="en-US" altLang="ko-KR" sz="160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Listen &amp; Repeat</a:t>
            </a:r>
            <a:endParaRPr lang="en-US" altLang="ko-KR" sz="160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Q &amp; A</a:t>
            </a:r>
            <a:endParaRPr lang="en-US" altLang="ko-KR" sz="160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60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22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어떻게 하는 걸까요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534" y="1475050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CASE 2. Debugger</a:t>
            </a:r>
            <a:r>
              <a:rPr lang="ko-KR" altLang="en-US" b="1" dirty="0" smtClean="0">
                <a:solidFill>
                  <a:prstClr val="black"/>
                </a:solidFill>
              </a:rPr>
              <a:t>에서 변경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9" y="3747409"/>
            <a:ext cx="9506850" cy="119873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00800" y="4305796"/>
            <a:ext cx="4334934" cy="312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4" y="2755041"/>
            <a:ext cx="10058400" cy="35116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487333" y="2827440"/>
            <a:ext cx="2946400" cy="232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패치 성공</a:t>
            </a:r>
            <a:r>
              <a:rPr lang="en-US" altLang="ko-KR" b="1" dirty="0" smtClean="0">
                <a:solidFill>
                  <a:prstClr val="black"/>
                </a:solidFill>
              </a:rPr>
              <a:t>!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93" y="1835054"/>
            <a:ext cx="5364480" cy="453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693858" y="2173940"/>
            <a:ext cx="51090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본격적인</a:t>
            </a:r>
            <a:endParaRPr lang="en-US" altLang="ko-KR" sz="96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9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분석</a:t>
            </a:r>
            <a:endParaRPr lang="en-US" altLang="ko-KR" sz="96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패킹에 대해서 알아보아요 </a:t>
            </a:r>
            <a:r>
              <a:rPr lang="en-US" altLang="ko-KR" b="1" dirty="0" smtClean="0">
                <a:solidFill>
                  <a:prstClr val="black"/>
                </a:solidFill>
              </a:rPr>
              <a:t>!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ì ë¬¼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1" b="94945" l="5667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92" y="1781060"/>
            <a:ext cx="62865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패킹에 대해서 알아보아요 </a:t>
            </a:r>
            <a:r>
              <a:rPr lang="en-US" altLang="ko-KR" b="1" dirty="0" smtClean="0">
                <a:solidFill>
                  <a:prstClr val="black"/>
                </a:solidFill>
              </a:rPr>
              <a:t>!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7221" y="3725333"/>
            <a:ext cx="1014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보호를 목적으로 암호화 및 압축된 실행파일을 원상태로 해제 하는 것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442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prstClr val="black"/>
                </a:solidFill>
              </a:rPr>
              <a:t>입문자들에게</a:t>
            </a:r>
            <a:r>
              <a:rPr lang="ko-KR" altLang="en-US" b="1" dirty="0" smtClean="0">
                <a:solidFill>
                  <a:prstClr val="black"/>
                </a:solidFill>
              </a:rPr>
              <a:t> 익숙한 </a:t>
            </a:r>
            <a:r>
              <a:rPr lang="ko-KR" altLang="en-US" b="1" dirty="0" err="1" smtClean="0">
                <a:solidFill>
                  <a:prstClr val="black"/>
                </a:solidFill>
              </a:rPr>
              <a:t>패커</a:t>
            </a: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3" y="2161186"/>
            <a:ext cx="594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00" dirty="0" smtClean="0"/>
              <a:t>UPX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8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prstClr val="black"/>
                </a:solidFill>
              </a:rPr>
              <a:t>입문자들에게</a:t>
            </a:r>
            <a:r>
              <a:rPr lang="ko-KR" altLang="en-US" b="1" dirty="0" smtClean="0">
                <a:solidFill>
                  <a:prstClr val="black"/>
                </a:solidFill>
              </a:rPr>
              <a:t> 익숙한 </a:t>
            </a:r>
            <a:r>
              <a:rPr lang="ko-KR" altLang="en-US" b="1" dirty="0" err="1" smtClean="0">
                <a:solidFill>
                  <a:prstClr val="black"/>
                </a:solidFill>
              </a:rPr>
              <a:t>패커</a:t>
            </a:r>
            <a:r>
              <a:rPr lang="ko-KR" altLang="en-US" b="1" dirty="0" smtClean="0">
                <a:solidFill>
                  <a:prstClr val="black"/>
                </a:solidFill>
              </a:rPr>
              <a:t> 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3" y="167183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Ultimate Packer for </a:t>
            </a:r>
            <a:r>
              <a:rPr lang="en-US" altLang="ko-KR" sz="2800" b="1" dirty="0" err="1"/>
              <a:t>eXecutables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80933" y="2425669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/>
              <a:t>PUSHAD</a:t>
            </a:r>
          </a:p>
          <a:p>
            <a:endParaRPr lang="en-US" altLang="ko-KR" sz="8000" b="1" dirty="0"/>
          </a:p>
          <a:p>
            <a:r>
              <a:rPr lang="en-US" altLang="ko-KR" sz="8000" b="1" dirty="0" smtClean="0"/>
              <a:t>POPAD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044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prstClr val="black"/>
                </a:solidFill>
              </a:rPr>
              <a:t>pushad</a:t>
            </a:r>
            <a:r>
              <a:rPr lang="en-US" altLang="ko-KR" b="1" dirty="0" smtClean="0">
                <a:solidFill>
                  <a:prstClr val="black"/>
                </a:solidFill>
              </a:rPr>
              <a:t>, </a:t>
            </a:r>
            <a:r>
              <a:rPr lang="en-US" altLang="ko-KR" b="1" dirty="0" err="1" smtClean="0">
                <a:solidFill>
                  <a:prstClr val="black"/>
                </a:solidFill>
              </a:rPr>
              <a:t>popad</a:t>
            </a:r>
            <a:r>
              <a:rPr lang="en-US" altLang="ko-KR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</a:rPr>
              <a:t>저걸로 무엇을 할까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ì¤í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47" y="1835054"/>
            <a:ext cx="5045362" cy="46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prstClr val="black"/>
                </a:solidFill>
              </a:rPr>
              <a:t>pushad</a:t>
            </a:r>
            <a:r>
              <a:rPr lang="en-US" altLang="ko-KR" b="1" dirty="0" smtClean="0">
                <a:solidFill>
                  <a:prstClr val="black"/>
                </a:solidFill>
              </a:rPr>
              <a:t>, </a:t>
            </a:r>
            <a:r>
              <a:rPr lang="en-US" altLang="ko-KR" b="1" dirty="0" err="1" smtClean="0">
                <a:solidFill>
                  <a:prstClr val="black"/>
                </a:solidFill>
              </a:rPr>
              <a:t>popad</a:t>
            </a:r>
            <a:r>
              <a:rPr lang="en-US" altLang="ko-KR" b="1" dirty="0" smtClean="0">
                <a:solidFill>
                  <a:prstClr val="black"/>
                </a:solidFill>
              </a:rPr>
              <a:t> </a:t>
            </a:r>
            <a:r>
              <a:rPr lang="ko-KR" altLang="en-US" b="1" dirty="0" smtClean="0">
                <a:solidFill>
                  <a:prstClr val="black"/>
                </a:solidFill>
              </a:rPr>
              <a:t>저걸로 무엇을 할까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3" y="2219127"/>
            <a:ext cx="7179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err="1"/>
              <a:t>p</a:t>
            </a:r>
            <a:r>
              <a:rPr lang="en-US" altLang="ko-KR" sz="4800" b="1" dirty="0" err="1" smtClean="0"/>
              <a:t>ushad</a:t>
            </a:r>
            <a:r>
              <a:rPr lang="en-US" altLang="ko-KR" sz="4800" b="1" dirty="0" smtClean="0"/>
              <a:t> (push all)</a:t>
            </a:r>
          </a:p>
          <a:p>
            <a:endParaRPr lang="en-US" altLang="ko-KR" sz="4800" b="1" dirty="0"/>
          </a:p>
          <a:p>
            <a:endParaRPr lang="en-US" altLang="ko-KR" sz="4800" b="1" dirty="0" smtClean="0"/>
          </a:p>
          <a:p>
            <a:r>
              <a:rPr lang="en-US" altLang="ko-KR" sz="4800" b="1" dirty="0" err="1"/>
              <a:t>p</a:t>
            </a:r>
            <a:r>
              <a:rPr lang="en-US" altLang="ko-KR" sz="4800" b="1" dirty="0" err="1" smtClean="0"/>
              <a:t>opad</a:t>
            </a:r>
            <a:r>
              <a:rPr lang="en-US" altLang="ko-KR" sz="4800" b="1" dirty="0" smtClean="0"/>
              <a:t> (pop all)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257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알고 있어야 하는 개념이 있어요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33" y="2732790"/>
            <a:ext cx="612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/>
              <a:t>8</a:t>
            </a:r>
            <a:r>
              <a:rPr lang="ko-KR" altLang="en-US" sz="4800" b="1" dirty="0" smtClean="0"/>
              <a:t>개의 범용 레지스터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7333" y="4047066"/>
            <a:ext cx="588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EAX, EBX, ECX, EDX, ESI, EDI, ESP, </a:t>
            </a:r>
            <a:r>
              <a:rPr lang="en-US" altLang="ko-KR" sz="2400" b="1" dirty="0" smtClean="0"/>
              <a:t>EBP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756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88" y="159463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Who am I?</a:t>
            </a:r>
            <a:endParaRPr lang="en-US" altLang="ko-KR" sz="4700" b="1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600" y="1236133"/>
            <a:ext cx="94826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이름 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정 상 수 </a:t>
            </a:r>
            <a:r>
              <a:rPr lang="en-US" altLang="ko-KR" sz="2800" b="1" dirty="0" smtClean="0"/>
              <a:t>(c0nstant)</a:t>
            </a:r>
          </a:p>
          <a:p>
            <a:r>
              <a:rPr lang="ko-KR" altLang="en-US" sz="2800" b="1" dirty="0" smtClean="0"/>
              <a:t>나이 </a:t>
            </a:r>
            <a:r>
              <a:rPr lang="en-US" altLang="ko-KR" sz="2800" b="1" dirty="0" smtClean="0"/>
              <a:t>: 0x1A</a:t>
            </a:r>
          </a:p>
          <a:p>
            <a:endParaRPr lang="en-US" altLang="ko-KR" sz="2800" b="1" dirty="0"/>
          </a:p>
          <a:p>
            <a:r>
              <a:rPr lang="ko-KR" altLang="en-US" sz="2800" b="1" dirty="0" smtClean="0"/>
              <a:t>학교</a:t>
            </a:r>
            <a:r>
              <a:rPr lang="en-US" altLang="ko-KR" sz="2800" b="1" dirty="0" smtClean="0"/>
              <a:t>: </a:t>
            </a:r>
            <a:r>
              <a:rPr lang="ko-KR" altLang="en-US" sz="2800" b="1" dirty="0" smtClean="0"/>
              <a:t>경남대학교 </a:t>
            </a:r>
            <a:endParaRPr lang="en-US" altLang="ko-KR" sz="2800" b="1" dirty="0" smtClean="0"/>
          </a:p>
          <a:p>
            <a:endParaRPr lang="en-US" altLang="ko-KR" sz="2800" b="1" dirty="0"/>
          </a:p>
          <a:p>
            <a:r>
              <a:rPr lang="ko-KR" altLang="en-US" sz="2800" b="1" dirty="0" smtClean="0"/>
              <a:t>소속</a:t>
            </a:r>
            <a:r>
              <a:rPr lang="en-US" altLang="ko-KR" sz="2800" b="1" dirty="0" smtClean="0"/>
              <a:t>: </a:t>
            </a:r>
          </a:p>
          <a:p>
            <a:r>
              <a:rPr lang="en-US" altLang="ko-KR" sz="2800" b="1" dirty="0" smtClean="0"/>
              <a:t>OPENSECURELAB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Researcher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Demon Team</a:t>
            </a:r>
          </a:p>
          <a:p>
            <a:r>
              <a:rPr lang="en-US" altLang="ko-KR" sz="2800" b="1" dirty="0" smtClean="0"/>
              <a:t>H4C Team</a:t>
            </a:r>
          </a:p>
          <a:p>
            <a:endParaRPr lang="en-US" altLang="ko-KR" sz="2800" b="1" dirty="0"/>
          </a:p>
          <a:p>
            <a:r>
              <a:rPr lang="ko-KR" altLang="en-US" sz="2800" b="1" dirty="0" smtClean="0"/>
              <a:t>하고 있는 것</a:t>
            </a:r>
            <a:r>
              <a:rPr lang="en-US" altLang="ko-KR" sz="2800" b="1" dirty="0" smtClean="0"/>
              <a:t>:</a:t>
            </a:r>
          </a:p>
          <a:p>
            <a:r>
              <a:rPr lang="ko-KR" altLang="en-US" sz="2800" b="1" dirty="0" smtClean="0"/>
              <a:t>시스템 해킹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리버스</a:t>
            </a:r>
            <a:r>
              <a:rPr lang="ko-KR" altLang="en-US" sz="2800" b="1" dirty="0" smtClean="0"/>
              <a:t> 엔지니어링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악성코드 분석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6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그럼 이 프로그램도 </a:t>
            </a:r>
            <a:r>
              <a:rPr lang="en-US" altLang="ko-KR" b="1" dirty="0" smtClean="0">
                <a:solidFill>
                  <a:prstClr val="black"/>
                </a:solidFill>
              </a:rPr>
              <a:t>UPX </a:t>
            </a:r>
            <a:r>
              <a:rPr lang="ko-KR" altLang="en-US" b="1" dirty="0" err="1" smtClean="0">
                <a:solidFill>
                  <a:prstClr val="black"/>
                </a:solidFill>
              </a:rPr>
              <a:t>인가욤</a:t>
            </a:r>
            <a:r>
              <a:rPr lang="en-US" altLang="ko-KR" b="1" dirty="0" smtClean="0">
                <a:solidFill>
                  <a:prstClr val="black"/>
                </a:solidFill>
              </a:rPr>
              <a:t>?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8194" name="Picture 2" descr="ì¹´ì¹´ì¤í¡ ì´ëª¨í°ì½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0" y="1997754"/>
            <a:ext cx="4163650" cy="41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ASPACK </a:t>
            </a:r>
            <a:r>
              <a:rPr lang="ko-KR" altLang="en-US" b="1" dirty="0" smtClean="0">
                <a:solidFill>
                  <a:prstClr val="black"/>
                </a:solidFill>
              </a:rPr>
              <a:t>입니다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9601" y="3415969"/>
            <a:ext cx="878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UPX</a:t>
            </a:r>
            <a:r>
              <a:rPr lang="ko-KR" altLang="en-US" sz="4000" b="1" dirty="0" smtClean="0"/>
              <a:t>와는 조금 다르게 해결해야 해요</a:t>
            </a:r>
            <a:r>
              <a:rPr lang="en-US" altLang="ko-KR" sz="4000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94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prstClr val="black"/>
                </a:solidFill>
              </a:rPr>
              <a:t>ASPACK </a:t>
            </a:r>
            <a:r>
              <a:rPr lang="ko-KR" altLang="en-US" b="1" dirty="0" smtClean="0">
                <a:solidFill>
                  <a:prstClr val="black"/>
                </a:solidFill>
              </a:rPr>
              <a:t>입니다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3256" y="2631139"/>
            <a:ext cx="878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 smtClean="0"/>
              <a:t>It‘s LIVE Time!!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92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34" y="1353316"/>
            <a:ext cx="8106105" cy="4879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32634" y="6300463"/>
            <a:ext cx="697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PUSHAD </a:t>
            </a:r>
            <a:r>
              <a:rPr lang="ko-KR" altLang="en-US" dirty="0" smtClean="0"/>
              <a:t>를 통해 </a:t>
            </a:r>
            <a:r>
              <a:rPr lang="en-US" altLang="ko-KR" dirty="0" smtClean="0"/>
              <a:t>8</a:t>
            </a:r>
            <a:r>
              <a:rPr lang="ko-KR" altLang="en-US" dirty="0" smtClean="0"/>
              <a:t>개의 범용 레지스터를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백업한다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34" y="1462822"/>
            <a:ext cx="8845154" cy="483764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993467" y="1679322"/>
            <a:ext cx="1405466" cy="1944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32634" y="6300463"/>
            <a:ext cx="697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EAX -&gt; ECX -&gt; EDX -&gt; EBX -&gt; ESP -&gt; ESI -&gt; EDI </a:t>
            </a:r>
            <a:r>
              <a:rPr lang="ko-KR" altLang="en-US" dirty="0" smtClean="0"/>
              <a:t>쌓임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1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634" y="6300463"/>
            <a:ext cx="697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Hardware breakpoint</a:t>
            </a:r>
            <a:r>
              <a:rPr lang="ko-KR" altLang="en-US" dirty="0" smtClean="0"/>
              <a:t>를 왜 저기에 두어야 하는지 생각하라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34" y="1601215"/>
            <a:ext cx="87344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634" y="6300463"/>
            <a:ext cx="697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분기 따라 흘러가면 된다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26" y="1728555"/>
            <a:ext cx="8295445" cy="43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2634" y="6300463"/>
            <a:ext cx="775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push </a:t>
            </a:r>
            <a:r>
              <a:rPr lang="ko-KR" altLang="en-US" dirty="0" smtClean="0"/>
              <a:t>명령을 통해 </a:t>
            </a:r>
            <a:r>
              <a:rPr lang="en-US" altLang="ko-KR" dirty="0" smtClean="0"/>
              <a:t>0044A060 </a:t>
            </a:r>
            <a:r>
              <a:rPr lang="ko-KR" altLang="en-US" dirty="0" smtClean="0"/>
              <a:t>주소를 </a:t>
            </a:r>
            <a:r>
              <a:rPr lang="ko-KR" altLang="en-US" dirty="0" err="1" smtClean="0"/>
              <a:t>스택에</a:t>
            </a:r>
            <a:r>
              <a:rPr lang="ko-KR" altLang="en-US" dirty="0" smtClean="0"/>
              <a:t> 백업 후 그 위치로 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65" y="1710070"/>
            <a:ext cx="10113818" cy="40005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16400" y="2743200"/>
            <a:ext cx="677333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구부러진 연결선 9"/>
          <p:cNvCxnSpPr>
            <a:stCxn id="6" idx="2"/>
            <a:endCxn id="11" idx="0"/>
          </p:cNvCxnSpPr>
          <p:nvPr/>
        </p:nvCxnSpPr>
        <p:spPr>
          <a:xfrm rot="16200000" flipH="1">
            <a:off x="5346315" y="2256751"/>
            <a:ext cx="2015836" cy="3598333"/>
          </a:xfrm>
          <a:prstGeom prst="curved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637703" y="5063836"/>
            <a:ext cx="1031394" cy="3540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411" y="5859312"/>
            <a:ext cx="8439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OEP</a:t>
            </a:r>
            <a:r>
              <a:rPr lang="ko-KR" altLang="en-US" dirty="0" smtClean="0"/>
              <a:t>를 잘 찾아 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라이브에서 설명한대로 덤프를 떠서 분석을 하면 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err="1" smtClean="0"/>
              <a:t>OllyDump</a:t>
            </a:r>
            <a:r>
              <a:rPr lang="ko-KR" altLang="en-US" dirty="0" smtClean="0"/>
              <a:t>와</a:t>
            </a:r>
            <a:r>
              <a:rPr lang="en-US" altLang="ko-KR" dirty="0"/>
              <a:t> </a:t>
            </a:r>
            <a:r>
              <a:rPr lang="en-US" altLang="ko-KR" dirty="0" err="1" smtClean="0"/>
              <a:t>ImportREC</a:t>
            </a:r>
            <a:r>
              <a:rPr lang="ko-KR" altLang="en-US" dirty="0" smtClean="0"/>
              <a:t>를 설치 </a:t>
            </a:r>
            <a:r>
              <a:rPr lang="ko-KR" altLang="en-US" dirty="0" err="1" smtClean="0"/>
              <a:t>해야한다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11" y="1841402"/>
            <a:ext cx="108966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8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11033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52" y="1394850"/>
            <a:ext cx="8531486" cy="4798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4411" y="6465455"/>
            <a:ext cx="264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Ollydump</a:t>
            </a:r>
            <a:r>
              <a:rPr lang="ko-KR" altLang="en-US" dirty="0" smtClean="0"/>
              <a:t>를 사용한다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066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2133" y="3005599"/>
            <a:ext cx="4842934" cy="846802"/>
            <a:chOff x="2002307" y="3152001"/>
            <a:chExt cx="4842934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2002307" y="3152001"/>
              <a:ext cx="4842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으아</a:t>
              </a:r>
              <a:r>
                <a:rPr lang="en-US" altLang="ko-KR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!</a:t>
              </a:r>
              <a:r>
                <a:rPr lang="ko-KR" altLang="en-US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 어려운 </a:t>
              </a:r>
              <a:r>
                <a:rPr lang="ko-KR" altLang="en-US" sz="3000" b="1" dirty="0" err="1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리버싱</a:t>
              </a:r>
              <a:endParaRPr lang="en-US" altLang="ko-KR" sz="30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1506" y="3629471"/>
              <a:ext cx="248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Difficult Reversing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8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4411" y="6465455"/>
            <a:ext cx="264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Dump</a:t>
            </a:r>
            <a:r>
              <a:rPr lang="ko-KR" altLang="en-US" dirty="0" smtClean="0"/>
              <a:t>를 클릭한다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19" y="1687021"/>
            <a:ext cx="5495925" cy="44672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970982" y="2259698"/>
            <a:ext cx="748145" cy="326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7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337" y="5846619"/>
            <a:ext cx="762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포트리스를 실행 시킨 후</a:t>
            </a:r>
            <a:r>
              <a:rPr lang="en-US" altLang="ko-KR" dirty="0" smtClean="0"/>
              <a:t>(32</a:t>
            </a:r>
            <a:r>
              <a:rPr lang="ko-KR" altLang="en-US" dirty="0" smtClean="0"/>
              <a:t>비트 기반에서만 동작하기 때문에 </a:t>
            </a:r>
            <a:r>
              <a:rPr lang="en-US" altLang="ko-KR" dirty="0" smtClean="0"/>
              <a:t>64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에서는 실행 되지 않습니다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OS</a:t>
            </a:r>
            <a:r>
              <a:rPr lang="ko-KR" altLang="en-US" dirty="0" smtClean="0"/>
              <a:t>를 설치하셔야 합니다</a:t>
            </a:r>
            <a:r>
              <a:rPr lang="en-US" altLang="ko-KR" dirty="0" smtClean="0"/>
              <a:t>.)</a:t>
            </a:r>
          </a:p>
          <a:p>
            <a:r>
              <a:rPr lang="en-US" altLang="ko-KR" dirty="0" err="1" smtClean="0"/>
              <a:t>ImportREC</a:t>
            </a:r>
            <a:r>
              <a:rPr lang="ko-KR" altLang="en-US" dirty="0" smtClean="0"/>
              <a:t>에 포트리스를 </a:t>
            </a:r>
            <a:r>
              <a:rPr lang="en-US" altLang="ko-KR" dirty="0" smtClean="0"/>
              <a:t>ATTACH </a:t>
            </a:r>
            <a:r>
              <a:rPr lang="ko-KR" altLang="en-US" dirty="0" smtClean="0"/>
              <a:t>시킵니다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21" y="1501600"/>
            <a:ext cx="9365085" cy="413021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328727" y="3657600"/>
            <a:ext cx="443346" cy="20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869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2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실습하고 싶은 분을 위한 요약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337" y="5846619"/>
            <a:ext cx="7624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포트리스를 실행 시킨 후</a:t>
            </a:r>
            <a:r>
              <a:rPr lang="en-US" altLang="ko-KR" dirty="0" smtClean="0"/>
              <a:t>(32</a:t>
            </a:r>
            <a:r>
              <a:rPr lang="ko-KR" altLang="en-US" dirty="0" smtClean="0"/>
              <a:t>비트 기반에서만 동작하기 때문에 </a:t>
            </a:r>
            <a:r>
              <a:rPr lang="en-US" altLang="ko-KR" dirty="0" smtClean="0"/>
              <a:t>64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OS</a:t>
            </a:r>
            <a:r>
              <a:rPr lang="ko-KR" altLang="en-US" dirty="0" smtClean="0"/>
              <a:t>에서는 실행 되지 않습니다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 </a:t>
            </a:r>
            <a:r>
              <a:rPr lang="en-US" altLang="ko-KR" dirty="0" smtClean="0"/>
              <a:t>OS</a:t>
            </a:r>
            <a:r>
              <a:rPr lang="ko-KR" altLang="en-US" dirty="0" smtClean="0"/>
              <a:t>를 설치하셔야 합니다</a:t>
            </a:r>
            <a:r>
              <a:rPr lang="en-US" altLang="ko-KR" dirty="0" smtClean="0"/>
              <a:t>.)</a:t>
            </a:r>
          </a:p>
          <a:p>
            <a:r>
              <a:rPr lang="en-US" altLang="ko-KR" dirty="0" err="1" smtClean="0"/>
              <a:t>ImportREC</a:t>
            </a:r>
            <a:r>
              <a:rPr lang="ko-KR" altLang="en-US" dirty="0" smtClean="0"/>
              <a:t>에 포트리스를 </a:t>
            </a:r>
            <a:r>
              <a:rPr lang="en-US" altLang="ko-KR" dirty="0" smtClean="0"/>
              <a:t>ATTACH </a:t>
            </a:r>
            <a:r>
              <a:rPr lang="ko-KR" altLang="en-US" dirty="0" smtClean="0"/>
              <a:t>시킵니다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12" y="1516128"/>
            <a:ext cx="8186777" cy="3825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3164" y="4913745"/>
            <a:ext cx="564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Ollydump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dump</a:t>
            </a:r>
            <a:r>
              <a:rPr lang="ko-KR" altLang="en-US" dirty="0" smtClean="0"/>
              <a:t>한 프로그램을 클릭 </a:t>
            </a:r>
            <a:r>
              <a:rPr lang="en-US" altLang="ko-KR" dirty="0" smtClean="0"/>
              <a:t>!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8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프로그램 기능 파악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333" y="1828477"/>
            <a:ext cx="1000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동전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ko-KR" altLang="en-US" sz="4000" b="1" dirty="0" smtClean="0"/>
              <a:t>캐릭터 설정 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ko-KR" altLang="en-US" sz="4000" b="1" dirty="0" smtClean="0"/>
              <a:t>무기 설정 </a:t>
            </a:r>
            <a:endParaRPr lang="en-US" altLang="ko-KR" sz="4000" b="1" dirty="0" smtClean="0"/>
          </a:p>
          <a:p>
            <a:endParaRPr lang="en-US" altLang="ko-KR" sz="4000" b="1" dirty="0"/>
          </a:p>
          <a:p>
            <a:r>
              <a:rPr lang="ko-KR" altLang="en-US" sz="4000" b="1" dirty="0" smtClean="0"/>
              <a:t>타이머 설정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18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1769762" y="2368826"/>
            <a:ext cx="7610801" cy="4265139"/>
            <a:chOff x="2716109" y="2738941"/>
            <a:chExt cx="5718107" cy="352490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6109" y="2738941"/>
              <a:ext cx="4047125" cy="3524908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6763234" y="2738941"/>
              <a:ext cx="1670982" cy="35249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3234" y="2800719"/>
              <a:ext cx="1550909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동전이 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0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개일 때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3234" y="3173129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/>
                <a:t>xor</a:t>
              </a:r>
              <a:r>
                <a:rPr lang="en-US" altLang="ko-KR" b="1" dirty="0" smtClean="0"/>
                <a:t> </a:t>
              </a:r>
              <a:r>
                <a:rPr lang="en-US" altLang="ko-KR" b="1" dirty="0" err="1" smtClean="0"/>
                <a:t>eax,eax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3234" y="3685192"/>
              <a:ext cx="1550909" cy="52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동전이 최소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개 있을 때 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63234" y="4271738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loc_429F6E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</p:grpSp>
      <p:pic>
        <p:nvPicPr>
          <p:cNvPr id="29" name="Picture 2" descr="ê¶ê¸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67" l="0" r="95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09" y="3333092"/>
            <a:ext cx="3109401" cy="3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929467" y="3530723"/>
            <a:ext cx="1422400" cy="1946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48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1769762" y="2368826"/>
            <a:ext cx="7610801" cy="4265139"/>
            <a:chOff x="2716109" y="2738941"/>
            <a:chExt cx="5718107" cy="352490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6109" y="2738941"/>
              <a:ext cx="4047125" cy="3524908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6763234" y="2738941"/>
              <a:ext cx="1670982" cy="35249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3234" y="2800719"/>
              <a:ext cx="1550909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동전이 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0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개일 때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3234" y="3173129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/>
                <a:t>xor</a:t>
              </a:r>
              <a:r>
                <a:rPr lang="en-US" altLang="ko-KR" b="1" dirty="0" smtClean="0"/>
                <a:t> </a:t>
              </a:r>
              <a:r>
                <a:rPr lang="en-US" altLang="ko-KR" b="1" dirty="0" err="1" smtClean="0"/>
                <a:t>eax,eax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3234" y="3685192"/>
              <a:ext cx="1550909" cy="52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동전이 최소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개 있을 때 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63234" y="4271738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loc_429F6E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</p:grpSp>
      <p:pic>
        <p:nvPicPr>
          <p:cNvPr id="29" name="Picture 2" descr="ê¶ê¸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67" l="0" r="95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09" y="3333092"/>
            <a:ext cx="3109401" cy="3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931123" y="3378326"/>
            <a:ext cx="1893214" cy="1946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9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1769762" y="2368826"/>
            <a:ext cx="7610801" cy="4265139"/>
            <a:chOff x="2716109" y="2738941"/>
            <a:chExt cx="5718107" cy="3524908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6109" y="2738941"/>
              <a:ext cx="4047125" cy="3524908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6763234" y="2738941"/>
              <a:ext cx="1670982" cy="35249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63234" y="2800719"/>
              <a:ext cx="1550909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</a:rPr>
                <a:t>동전이 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0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개일 때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3234" y="3173129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 smtClean="0"/>
                <a:t>xor</a:t>
              </a:r>
              <a:r>
                <a:rPr lang="en-US" altLang="ko-KR" b="1" dirty="0" smtClean="0"/>
                <a:t> </a:t>
              </a:r>
              <a:r>
                <a:rPr lang="en-US" altLang="ko-KR" b="1" dirty="0" err="1" smtClean="0"/>
                <a:t>eax,eax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63234" y="3685192"/>
              <a:ext cx="1550909" cy="52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srgbClr val="FF0000"/>
                  </a:solidFill>
                </a:rPr>
                <a:t>동전이 최소 </a:t>
              </a:r>
              <a:r>
                <a:rPr lang="en-US" altLang="ko-KR" sz="1100" dirty="0" smtClean="0">
                  <a:solidFill>
                    <a:srgbClr val="FF0000"/>
                  </a:solidFill>
                </a:rPr>
                <a:t>1</a:t>
              </a:r>
              <a:r>
                <a:rPr lang="ko-KR" altLang="en-US" sz="1100" dirty="0" smtClean="0">
                  <a:solidFill>
                    <a:srgbClr val="FF0000"/>
                  </a:solidFill>
                </a:rPr>
                <a:t>개 있을 때 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63234" y="4271738"/>
              <a:ext cx="1670982" cy="30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/>
                <a:t>loc_429F6E</a:t>
              </a:r>
              <a:r>
                <a:rPr lang="ko-KR" altLang="en-US" b="1" dirty="0" smtClean="0"/>
                <a:t>로 분기</a:t>
              </a:r>
              <a:endParaRPr lang="ko-KR" altLang="en-US" b="1" dirty="0"/>
            </a:p>
          </p:txBody>
        </p:sp>
      </p:grpSp>
      <p:pic>
        <p:nvPicPr>
          <p:cNvPr id="29" name="Picture 2" descr="ê¶ê¸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67" l="0" r="95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09" y="3333092"/>
            <a:ext cx="3109401" cy="35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6486" y="6166649"/>
            <a:ext cx="7215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방법은 엄청나게 많아요</a:t>
            </a:r>
            <a:r>
              <a:rPr lang="en-US" altLang="ko-KR" sz="1400" dirty="0" smtClean="0">
                <a:solidFill>
                  <a:srgbClr val="FF0000"/>
                </a:solidFill>
              </a:rPr>
              <a:t>~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56" y="2006804"/>
            <a:ext cx="8308658" cy="4442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3256" y="6449264"/>
            <a:ext cx="697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Case1 2P</a:t>
            </a:r>
            <a:r>
              <a:rPr lang="ko-KR" altLang="en-US" dirty="0" smtClean="0"/>
              <a:t>는 동전이 없어도 우회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826000" y="3539067"/>
            <a:ext cx="3589867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26000" y="4809067"/>
            <a:ext cx="3589867" cy="27093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>
            <a:stCxn id="11" idx="1"/>
            <a:endCxn id="12" idx="1"/>
          </p:cNvCxnSpPr>
          <p:nvPr/>
        </p:nvCxnSpPr>
        <p:spPr>
          <a:xfrm rot="10800000" flipV="1">
            <a:off x="4826000" y="3843866"/>
            <a:ext cx="12700" cy="1100667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5681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3256" y="6449264"/>
            <a:ext cx="697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Case2. </a:t>
            </a:r>
            <a:r>
              <a:rPr lang="ko-KR" altLang="en-US" dirty="0" smtClean="0"/>
              <a:t>게임 시작하면 자동으로 동전이 하나 증가 됨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45" y="2507263"/>
            <a:ext cx="11018139" cy="34575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470400" y="5469467"/>
            <a:ext cx="1834952" cy="4953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173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3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3256" y="6449264"/>
            <a:ext cx="697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Case3. </a:t>
            </a:r>
            <a:r>
              <a:rPr lang="ko-KR" altLang="en-US" dirty="0"/>
              <a:t>빈</a:t>
            </a:r>
            <a:r>
              <a:rPr lang="ko-KR" altLang="en-US" dirty="0" smtClean="0"/>
              <a:t> 주소 이용하여 패치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552" y="5087005"/>
            <a:ext cx="6762750" cy="990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919" y="1943571"/>
            <a:ext cx="7572375" cy="277177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250267" y="1943571"/>
            <a:ext cx="2506133" cy="2349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92919" y="5087005"/>
            <a:ext cx="1077748" cy="3485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꺾인 연결선 13"/>
          <p:cNvCxnSpPr>
            <a:stCxn id="11" idx="1"/>
            <a:endCxn id="12" idx="1"/>
          </p:cNvCxnSpPr>
          <p:nvPr/>
        </p:nvCxnSpPr>
        <p:spPr>
          <a:xfrm rot="10800000" flipV="1">
            <a:off x="1292919" y="2061063"/>
            <a:ext cx="2957348" cy="3200240"/>
          </a:xfrm>
          <a:prstGeom prst="bentConnector3">
            <a:avLst>
              <a:gd name="adj1" fmla="val 10773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동전 우회</a:t>
            </a:r>
            <a:endParaRPr lang="en-US" altLang="ko-KR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3197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734370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Difficult reversing?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520" y="88679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/>
          <p:cNvSpPr/>
          <p:nvPr/>
        </p:nvSpPr>
        <p:spPr>
          <a:xfrm rot="5400000">
            <a:off x="736624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7648" y="25649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82" y="832965"/>
            <a:ext cx="3688435" cy="53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4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시간 우회</a:t>
            </a:r>
            <a:endParaRPr lang="en-US" altLang="ko-KR" sz="4000" b="1" dirty="0" smtClean="0"/>
          </a:p>
        </p:txBody>
      </p:sp>
      <p:grpSp>
        <p:nvGrpSpPr>
          <p:cNvPr id="20" name="그룹 19"/>
          <p:cNvGrpSpPr/>
          <p:nvPr/>
        </p:nvGrpSpPr>
        <p:grpSpPr>
          <a:xfrm>
            <a:off x="1523880" y="1943571"/>
            <a:ext cx="8589377" cy="1796089"/>
            <a:chOff x="1024861" y="1383958"/>
            <a:chExt cx="10393146" cy="239059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861" y="1383959"/>
              <a:ext cx="7433787" cy="2390594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8648" y="1383958"/>
              <a:ext cx="2959359" cy="2390594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3500582" y="2724727"/>
              <a:ext cx="1163782" cy="2401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구부러진 연결선 27"/>
            <p:cNvCxnSpPr/>
            <p:nvPr/>
          </p:nvCxnSpPr>
          <p:spPr>
            <a:xfrm>
              <a:off x="4664364" y="2881745"/>
              <a:ext cx="5015345" cy="350982"/>
            </a:xfrm>
            <a:prstGeom prst="curvedConnector3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64218" y="3232727"/>
              <a:ext cx="1062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시간 감소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523880" y="4774516"/>
            <a:ext cx="8589377" cy="1796089"/>
            <a:chOff x="1024861" y="1383958"/>
            <a:chExt cx="10393146" cy="239059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861" y="1383959"/>
              <a:ext cx="7433787" cy="2390594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8648" y="1383958"/>
              <a:ext cx="2959359" cy="2390594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4815832" y="1691748"/>
              <a:ext cx="1529549" cy="2802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구부러진 연결선 33"/>
            <p:cNvCxnSpPr>
              <a:stCxn id="33" idx="2"/>
            </p:cNvCxnSpPr>
            <p:nvPr/>
          </p:nvCxnSpPr>
          <p:spPr>
            <a:xfrm rot="16200000" flipH="1">
              <a:off x="6999777" y="552794"/>
              <a:ext cx="1260763" cy="4099102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567976" y="1971962"/>
              <a:ext cx="1458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FF0000"/>
                  </a:solidFill>
                </a:rPr>
                <a:t>제한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: 60SEC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5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4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시간 우회</a:t>
            </a:r>
            <a:endParaRPr lang="en-US" altLang="ko-KR" sz="4000" b="1" dirty="0" smtClean="0"/>
          </a:p>
        </p:txBody>
      </p:sp>
      <p:grpSp>
        <p:nvGrpSpPr>
          <p:cNvPr id="36" name="그룹 35"/>
          <p:cNvGrpSpPr/>
          <p:nvPr/>
        </p:nvGrpSpPr>
        <p:grpSpPr>
          <a:xfrm>
            <a:off x="857497" y="3113795"/>
            <a:ext cx="11238164" cy="2345503"/>
            <a:chOff x="2924175" y="2767012"/>
            <a:chExt cx="6343650" cy="1323975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4175" y="2767012"/>
              <a:ext cx="6343650" cy="13239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37745" y="2992582"/>
              <a:ext cx="2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Decrease Time Patch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91733" y="5825067"/>
            <a:ext cx="657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시간 감소 없앰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3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4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시간 우회</a:t>
            </a:r>
            <a:endParaRPr lang="en-US" altLang="ko-KR" sz="4000" b="1" dirty="0" smtClean="0"/>
          </a:p>
        </p:txBody>
      </p:sp>
      <p:grpSp>
        <p:nvGrpSpPr>
          <p:cNvPr id="20" name="그룹 19"/>
          <p:cNvGrpSpPr/>
          <p:nvPr/>
        </p:nvGrpSpPr>
        <p:grpSpPr>
          <a:xfrm>
            <a:off x="1224040" y="2254515"/>
            <a:ext cx="10162624" cy="3786385"/>
            <a:chOff x="562104" y="2248019"/>
            <a:chExt cx="10162624" cy="378638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104" y="2248019"/>
              <a:ext cx="10162624" cy="3786385"/>
            </a:xfrm>
            <a:prstGeom prst="rect">
              <a:avLst/>
            </a:prstGeom>
          </p:spPr>
        </p:pic>
        <p:sp>
          <p:nvSpPr>
            <p:cNvPr id="25" name="직사각형 24"/>
            <p:cNvSpPr/>
            <p:nvPr/>
          </p:nvSpPr>
          <p:spPr>
            <a:xfrm>
              <a:off x="8460509" y="2964873"/>
              <a:ext cx="1311564" cy="2401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7061" y="3352800"/>
              <a:ext cx="3875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rgbClr val="FF0000"/>
                  </a:solidFill>
                </a:rPr>
                <a:t>무조건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60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초 되게 </a:t>
              </a:r>
              <a:r>
                <a:rPr lang="ko-KR" altLang="en-US" dirty="0" err="1" smtClean="0">
                  <a:solidFill>
                    <a:srgbClr val="FF0000"/>
                  </a:solidFill>
                </a:rPr>
                <a:t>세팅해도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 됨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23256" y="6449264"/>
            <a:ext cx="697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60</a:t>
            </a:r>
            <a:r>
              <a:rPr lang="ko-KR" altLang="en-US" dirty="0" smtClean="0"/>
              <a:t>초로 강제로 패치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10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5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치트키</a:t>
            </a:r>
            <a:r>
              <a:rPr lang="ko-KR" altLang="en-US" b="1" dirty="0" smtClean="0"/>
              <a:t> 조건 파악</a:t>
            </a:r>
            <a:endParaRPr lang="en-US" altLang="ko-KR" sz="4000" b="1" dirty="0" smtClean="0"/>
          </a:p>
        </p:txBody>
      </p:sp>
      <p:grpSp>
        <p:nvGrpSpPr>
          <p:cNvPr id="7" name="그룹 6"/>
          <p:cNvGrpSpPr/>
          <p:nvPr/>
        </p:nvGrpSpPr>
        <p:grpSpPr>
          <a:xfrm>
            <a:off x="1094411" y="2922299"/>
            <a:ext cx="7742873" cy="1802130"/>
            <a:chOff x="1301552" y="2006804"/>
            <a:chExt cx="7742873" cy="180213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552" y="2006804"/>
              <a:ext cx="7742873" cy="180213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3522133" y="3415969"/>
              <a:ext cx="1650855" cy="39296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4584" y="2907869"/>
              <a:ext cx="2085975" cy="419100"/>
            </a:xfrm>
            <a:prstGeom prst="rect">
              <a:avLst/>
            </a:prstGeom>
          </p:spPr>
        </p:pic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9062" y="2385089"/>
            <a:ext cx="2809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5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시행 착오</a:t>
            </a:r>
            <a:endParaRPr lang="en-US" altLang="ko-KR" sz="4000" b="1" dirty="0" smtClean="0"/>
          </a:p>
        </p:txBody>
      </p:sp>
      <p:grpSp>
        <p:nvGrpSpPr>
          <p:cNvPr id="7" name="그룹 6"/>
          <p:cNvGrpSpPr/>
          <p:nvPr/>
        </p:nvGrpSpPr>
        <p:grpSpPr>
          <a:xfrm>
            <a:off x="1094411" y="2922299"/>
            <a:ext cx="7742873" cy="1802130"/>
            <a:chOff x="1301552" y="2006804"/>
            <a:chExt cx="7742873" cy="1802130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1552" y="2006804"/>
              <a:ext cx="7742873" cy="180213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3522133" y="3415969"/>
              <a:ext cx="1650855" cy="39296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4584" y="2907869"/>
              <a:ext cx="2085975" cy="419100"/>
            </a:xfrm>
            <a:prstGeom prst="rect">
              <a:avLst/>
            </a:prstGeom>
          </p:spPr>
        </p:pic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221" y="1566956"/>
            <a:ext cx="3019425" cy="12001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443" y="4445302"/>
            <a:ext cx="3228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6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개발자 모드로 추정 됨</a:t>
            </a:r>
            <a:endParaRPr lang="en-US" altLang="ko-KR" sz="4000" b="1" dirty="0" smtClean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72" y="2006804"/>
            <a:ext cx="7092583" cy="45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7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캐릭터가 </a:t>
            </a:r>
            <a:r>
              <a:rPr lang="ko-KR" altLang="en-US" b="1" dirty="0" err="1" smtClean="0"/>
              <a:t>세팅</a:t>
            </a:r>
            <a:r>
              <a:rPr lang="ko-KR" altLang="en-US" b="1" dirty="0" smtClean="0"/>
              <a:t> 되는 주소 파악</a:t>
            </a:r>
            <a:endParaRPr lang="en-US" altLang="ko-KR" sz="4000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45" y="2792669"/>
            <a:ext cx="11147267" cy="32356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233333" y="4910667"/>
            <a:ext cx="3268134" cy="35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74479" y="4541335"/>
            <a:ext cx="392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캐릭터는 배열에 들어있음을 파악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7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캐릭터가 </a:t>
            </a:r>
            <a:r>
              <a:rPr lang="ko-KR" altLang="en-US" b="1" dirty="0" err="1" smtClean="0"/>
              <a:t>세팅</a:t>
            </a:r>
            <a:r>
              <a:rPr lang="ko-KR" altLang="en-US" b="1" dirty="0" smtClean="0"/>
              <a:t> 되는 주소 파악</a:t>
            </a:r>
            <a:endParaRPr lang="en-US" altLang="ko-KR" sz="4000" b="1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1154018" y="2167031"/>
            <a:ext cx="10302668" cy="3974394"/>
            <a:chOff x="429533" y="1243084"/>
            <a:chExt cx="11332935" cy="4371833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33" y="1243084"/>
              <a:ext cx="11332935" cy="437183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06945" y="1243084"/>
              <a:ext cx="5435601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0x45CB28 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주소에 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13</a:t>
              </a:r>
              <a:r>
                <a:rPr lang="ko-KR" altLang="en-US" dirty="0" smtClean="0">
                  <a:solidFill>
                    <a:srgbClr val="FF0000"/>
                  </a:solidFill>
                </a:rPr>
                <a:t>개의 캐릭터 유동적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947901" y="2258292"/>
              <a:ext cx="840509" cy="76661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33" y="2382983"/>
              <a:ext cx="5698864" cy="323193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1006773" y="2761551"/>
              <a:ext cx="355589" cy="2725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7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8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상품 산 뒤 진행 되는 루틴 파악</a:t>
            </a:r>
            <a:endParaRPr lang="en-US" altLang="ko-KR" sz="4000" b="1" dirty="0" smtClean="0"/>
          </a:p>
        </p:txBody>
      </p:sp>
      <p:grpSp>
        <p:nvGrpSpPr>
          <p:cNvPr id="20" name="그룹 19"/>
          <p:cNvGrpSpPr/>
          <p:nvPr/>
        </p:nvGrpSpPr>
        <p:grpSpPr>
          <a:xfrm>
            <a:off x="954321" y="2343371"/>
            <a:ext cx="11089267" cy="3807621"/>
            <a:chOff x="449768" y="1106917"/>
            <a:chExt cx="11089267" cy="4607221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768" y="1106917"/>
              <a:ext cx="11089267" cy="4607221"/>
            </a:xfrm>
            <a:prstGeom prst="rect">
              <a:avLst/>
            </a:prstGeom>
          </p:spPr>
        </p:pic>
        <p:sp>
          <p:nvSpPr>
            <p:cNvPr id="31" name="직사각형 30"/>
            <p:cNvSpPr/>
            <p:nvPr/>
          </p:nvSpPr>
          <p:spPr>
            <a:xfrm>
              <a:off x="1228436" y="4193309"/>
              <a:ext cx="526473" cy="2124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84218" y="4299527"/>
              <a:ext cx="2697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10000 – 4000 = 6000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9180949" y="2382983"/>
              <a:ext cx="498763" cy="50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884517" y="2515963"/>
              <a:ext cx="548639" cy="1958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1890" y="1680617"/>
              <a:ext cx="50245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</a:rPr>
                <a:t>ITEM SHOP Money </a:t>
              </a:r>
            </a:p>
            <a:p>
              <a:r>
                <a:rPr lang="en-US" altLang="ko-KR" b="1" dirty="0" smtClean="0">
                  <a:solidFill>
                    <a:schemeClr val="bg1"/>
                  </a:solidFill>
                </a:rPr>
                <a:t>#DEFINE MAX_MONEY = 1000000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9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실시간 자금 조작</a:t>
            </a:r>
            <a:endParaRPr lang="en-US" altLang="ko-KR" sz="4000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22" y="1899639"/>
            <a:ext cx="10036646" cy="425236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67467" y="2556933"/>
            <a:ext cx="1896533" cy="982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27221" y="6223165"/>
            <a:ext cx="576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아직까진 무엇이 자금인지 상황 파악이 되지 않음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35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734370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Difficult reversing?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520" y="88679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/>
          <p:cNvSpPr/>
          <p:nvPr/>
        </p:nvSpPr>
        <p:spPr>
          <a:xfrm rot="5400000">
            <a:off x="736624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7648" y="25649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566862"/>
            <a:ext cx="5410200" cy="3724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162732">
            <a:off x="1300974" y="1518424"/>
            <a:ext cx="1465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prstClr val="black"/>
                </a:solidFill>
              </a:rPr>
              <a:t>놀이</a:t>
            </a:r>
            <a:endParaRPr lang="ko-KR" alt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798501">
            <a:off x="8971525" y="1495532"/>
            <a:ext cx="2522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prstClr val="black"/>
                </a:solidFill>
              </a:rPr>
              <a:t>자유로움</a:t>
            </a:r>
            <a:endParaRPr lang="ko-KR" altLang="en-US" sz="12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785756">
            <a:off x="8511548" y="5108701"/>
            <a:ext cx="2679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prstClr val="black"/>
                </a:solidFill>
              </a:rPr>
              <a:t>사고력</a:t>
            </a:r>
            <a:endParaRPr lang="ko-KR" alt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9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실시간 자금 조작</a:t>
            </a:r>
            <a:endParaRPr lang="en-US" altLang="ko-KR" sz="40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21" y="2006804"/>
            <a:ext cx="10138246" cy="421687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099733" y="2675467"/>
            <a:ext cx="1828800" cy="237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27221" y="6223165"/>
            <a:ext cx="576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자금 주소 확인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7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9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실시간 자금 조작</a:t>
            </a:r>
            <a:endParaRPr lang="en-US" altLang="ko-KR" sz="4000" b="1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2099733" y="2675467"/>
            <a:ext cx="1828800" cy="237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27221" y="6223165"/>
            <a:ext cx="576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자금 주소에 접근하여 값 조작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21" y="2006804"/>
            <a:ext cx="10239846" cy="389159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642533" y="4639733"/>
            <a:ext cx="2641600" cy="169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857067" y="4419600"/>
            <a:ext cx="778933" cy="287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prstClr val="black"/>
                </a:solidFill>
              </a:rPr>
              <a:t>Stage 10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01552" y="1459145"/>
            <a:ext cx="1000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/>
              <a:t>문자열이 아닌 리소스 임을 파악</a:t>
            </a:r>
            <a:endParaRPr lang="en-US" altLang="ko-KR" sz="40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70" y="1943571"/>
            <a:ext cx="9476863" cy="404654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067827" y="2844992"/>
            <a:ext cx="750614" cy="219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21" y="1835054"/>
            <a:ext cx="9714348" cy="36854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23256" y="5241471"/>
            <a:ext cx="3058811" cy="163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HP </a:t>
            </a:r>
            <a:r>
              <a:rPr lang="ko-KR" altLang="en-US" dirty="0" smtClean="0"/>
              <a:t>조작이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53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HP </a:t>
            </a:r>
            <a:r>
              <a:rPr lang="ko-KR" altLang="en-US" dirty="0" smtClean="0"/>
              <a:t>조작이 가능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28" y="1404906"/>
            <a:ext cx="5172034" cy="42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5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최대값 넘어가면 리소스도 변한다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r="38992"/>
          <a:stretch/>
        </p:blipFill>
        <p:spPr>
          <a:xfrm>
            <a:off x="2121946" y="2074343"/>
            <a:ext cx="8809431" cy="162877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rcRect l="61725"/>
          <a:stretch/>
        </p:blipFill>
        <p:spPr>
          <a:xfrm>
            <a:off x="3363178" y="3777719"/>
            <a:ext cx="5526938" cy="16287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23529" y="2006804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#DEFINE MAX_HP 1200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773480" y="3425205"/>
            <a:ext cx="417066" cy="186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3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과도한 값은 </a:t>
            </a:r>
            <a:r>
              <a:rPr lang="ko-KR" altLang="en-US" dirty="0" err="1" smtClean="0"/>
              <a:t>크래시</a:t>
            </a:r>
            <a:r>
              <a:rPr lang="ko-KR" altLang="en-US" dirty="0" smtClean="0"/>
              <a:t> 발생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199" y="1652871"/>
            <a:ext cx="7843276" cy="377851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885160" y="5301673"/>
            <a:ext cx="343501" cy="147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2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Computer HP </a:t>
            </a:r>
            <a:r>
              <a:rPr lang="ko-KR" altLang="en-US" dirty="0" smtClean="0"/>
              <a:t>조작 가능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08" y="1555358"/>
            <a:ext cx="9218582" cy="37472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90255" y="5107709"/>
            <a:ext cx="2512291" cy="110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8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HP </a:t>
            </a:r>
            <a:r>
              <a:rPr lang="ko-KR" altLang="en-US" dirty="0" smtClean="0"/>
              <a:t>강제 </a:t>
            </a:r>
            <a:r>
              <a:rPr lang="en-US" altLang="ko-KR" dirty="0" smtClean="0"/>
              <a:t>0</a:t>
            </a:r>
            <a:r>
              <a:rPr lang="ko-KR" altLang="en-US" dirty="0" smtClean="0"/>
              <a:t>으로 조작하면 프로그램 </a:t>
            </a:r>
            <a:r>
              <a:rPr lang="ko-KR" altLang="en-US" dirty="0" err="1" smtClean="0"/>
              <a:t>크래시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457325"/>
            <a:ext cx="9029700" cy="394335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874982" y="5144655"/>
            <a:ext cx="3463636" cy="184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2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835054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20269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845" y="882386"/>
            <a:ext cx="149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prstClr val="black"/>
                </a:solidFill>
              </a:rPr>
              <a:t>Stage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11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0667" y="933185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오프라인이니 가능한 일 </a:t>
            </a:r>
            <a:r>
              <a:rPr lang="en-US" altLang="ko-KR" b="1" dirty="0" smtClean="0">
                <a:solidFill>
                  <a:prstClr val="black"/>
                </a:solidFill>
              </a:rPr>
              <a:t>~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21" y="5698671"/>
            <a:ext cx="500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나쁜 개발자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70" y="2006804"/>
            <a:ext cx="10126127" cy="34350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00763" y="3198196"/>
            <a:ext cx="376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User 1P Default </a:t>
            </a:r>
            <a:r>
              <a:rPr lang="ko-KR" altLang="en-US" b="1" dirty="0" smtClean="0">
                <a:solidFill>
                  <a:srgbClr val="FF0000"/>
                </a:solidFill>
              </a:rPr>
              <a:t>체력 </a:t>
            </a:r>
            <a:r>
              <a:rPr lang="en-US" altLang="ko-KR" b="1" dirty="0" smtClean="0">
                <a:solidFill>
                  <a:srgbClr val="FF0000"/>
                </a:solidFill>
              </a:rPr>
              <a:t>: 1200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Computer Default </a:t>
            </a:r>
            <a:r>
              <a:rPr lang="ko-KR" altLang="en-US" b="1" dirty="0" smtClean="0">
                <a:solidFill>
                  <a:srgbClr val="FF0000"/>
                </a:solidFill>
              </a:rPr>
              <a:t>체력 </a:t>
            </a:r>
            <a:r>
              <a:rPr lang="en-US" altLang="ko-KR" b="1" dirty="0" smtClean="0">
                <a:solidFill>
                  <a:srgbClr val="FF0000"/>
                </a:solidFill>
              </a:rPr>
              <a:t>: 1400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734370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Difficult reversing!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1520" y="886790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/>
          <p:cNvSpPr/>
          <p:nvPr/>
        </p:nvSpPr>
        <p:spPr>
          <a:xfrm rot="5400000">
            <a:off x="736624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55" y="861641"/>
            <a:ext cx="3686689" cy="5325218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320800" y="351474"/>
            <a:ext cx="829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1320800" y="283742"/>
            <a:ext cx="829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21426105">
            <a:off x="619016" y="-64716"/>
            <a:ext cx="212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Easy</a:t>
            </a:r>
            <a:endParaRPr lang="en-US" altLang="ko-KR" sz="1400" b="1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prstClr val="black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6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2133" y="3005599"/>
            <a:ext cx="4842934" cy="846802"/>
            <a:chOff x="2002307" y="3152001"/>
            <a:chExt cx="4842934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2002307" y="3152001"/>
              <a:ext cx="4842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Q &amp; A</a:t>
              </a:r>
              <a:endParaRPr lang="en-US" altLang="ko-KR" sz="30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1506" y="3629471"/>
              <a:ext cx="248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질문 많이 해주세요</a:t>
              </a:r>
              <a:endParaRPr lang="en-US" altLang="ko-KR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5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2133" y="3005599"/>
            <a:ext cx="4929140" cy="1200329"/>
            <a:chOff x="2002307" y="3152001"/>
            <a:chExt cx="492914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2002307" y="3152001"/>
              <a:ext cx="4842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감 사 합 </a:t>
              </a:r>
              <a:r>
                <a:rPr lang="ko-KR" altLang="en-US" sz="3000" b="1" dirty="0" err="1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니</a:t>
              </a:r>
              <a:r>
                <a:rPr lang="ko-KR" altLang="en-US" sz="3000" b="1" dirty="0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 다</a:t>
              </a:r>
              <a:endParaRPr lang="en-US" altLang="ko-KR" sz="30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22379" y="3705999"/>
              <a:ext cx="4809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  <a:hlinkClick r:id="rId2"/>
                </a:rPr>
                <a:t>http://1993-constant.tistory.com</a:t>
              </a:r>
              <a:r>
                <a:rPr lang="en-US" altLang="ko-KR" b="1" dirty="0" smtClean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  <a:hlinkClick r:id="rId2"/>
                </a:rPr>
                <a:t>/</a:t>
              </a:r>
              <a:endParaRPr lang="en-US" altLang="ko-KR" b="1" dirty="0" smtClean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  <a:p>
              <a:pPr algn="ctr"/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https://www.facebook.com/CreationCode</a:t>
              </a:r>
              <a:endParaRPr lang="en-US" altLang="ko-KR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2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2133" y="3005599"/>
            <a:ext cx="4842934" cy="846802"/>
            <a:chOff x="2002307" y="3152001"/>
            <a:chExt cx="4842934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2002307" y="3152001"/>
              <a:ext cx="48429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같이 따라 해봐요</a:t>
              </a:r>
              <a:endParaRPr lang="en-US" altLang="ko-KR" sz="3000" b="1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srgbClr val="44546A"/>
                </a:solidFill>
                <a:latin typeface="Yoon 윤고딕 520_TT" pitchFamily="18" charset="-127"/>
                <a:ea typeface="Yoon 윤고딕 52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21506" y="3629471"/>
              <a:ext cx="248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srgbClr val="44546A"/>
                  </a:solidFill>
                  <a:latin typeface="Yoon 윤고딕 520_TT" pitchFamily="18" charset="-127"/>
                  <a:ea typeface="Yoon 윤고딕 520_TT" pitchFamily="18" charset="-127"/>
                </a:rPr>
                <a:t>Listen &amp; Repeat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56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1520" y="1343990"/>
            <a:ext cx="834325" cy="424644"/>
            <a:chOff x="41520" y="886790"/>
            <a:chExt cx="834325" cy="424644"/>
          </a:xfrm>
        </p:grpSpPr>
        <p:sp>
          <p:nvSpPr>
            <p:cNvPr id="21" name="직사각형 20"/>
            <p:cNvSpPr/>
            <p:nvPr/>
          </p:nvSpPr>
          <p:spPr>
            <a:xfrm>
              <a:off x="41520" y="886790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36624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직선 연결선 14"/>
          <p:cNvCxnSpPr/>
          <p:nvPr/>
        </p:nvCxnSpPr>
        <p:spPr>
          <a:xfrm>
            <a:off x="734370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743342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4411" y="138483"/>
            <a:ext cx="212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black"/>
                </a:solidFill>
                <a:latin typeface="Yoon 윤고딕 520_TT" pitchFamily="18" charset="-127"/>
                <a:ea typeface="Yoon 윤고딕 520_TT" pitchFamily="18" charset="-127"/>
              </a:rPr>
              <a:t>Listen &amp; Repeat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352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307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/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0047" y="25649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b="1" dirty="0">
              <a:solidFill>
                <a:srgbClr val="ED7D31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849" y="1828477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prstClr val="white">
                    <a:lumMod val="85000"/>
                  </a:prst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41" y="817640"/>
            <a:ext cx="5929252" cy="470525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604932" y="5423116"/>
            <a:ext cx="575734" cy="14499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2407</Words>
  <Application>Microsoft Office PowerPoint</Application>
  <PresentationFormat>와이드스크린</PresentationFormat>
  <Paragraphs>646</Paragraphs>
  <Slides>71</Slides>
  <Notes>63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5" baseType="lpstr">
      <vt:lpstr>Yoon 윤고딕 520_TT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상수</dc:creator>
  <cp:lastModifiedBy>정 상수</cp:lastModifiedBy>
  <cp:revision>146</cp:revision>
  <dcterms:created xsi:type="dcterms:W3CDTF">2018-06-19T16:49:57Z</dcterms:created>
  <dcterms:modified xsi:type="dcterms:W3CDTF">2018-06-23T07:56:02Z</dcterms:modified>
</cp:coreProperties>
</file>